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image" Target="../media/image-7-12.png"/><Relationship Id="rId13" Type="http://schemas.openxmlformats.org/officeDocument/2006/relationships/image" Target="../media/image-7-13.svg"/><Relationship Id="rId14" Type="http://schemas.openxmlformats.org/officeDocument/2006/relationships/image" Target="../media/image-7-14.png"/><Relationship Id="rId15" Type="http://schemas.openxmlformats.org/officeDocument/2006/relationships/image" Target="../media/image-7-15.svg"/><Relationship Id="rId16" Type="http://schemas.openxmlformats.org/officeDocument/2006/relationships/slideLayout" Target="../slideLayouts/slideLayout8.xml"/><Relationship Id="rId1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90775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Shopping Behavior Analysis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465367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91270"/>
            <a:ext cx="735127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Strategic Recommendations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4037" y="2770823"/>
            <a:ext cx="740569" cy="7405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3215" y="2979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913215" y="3470077"/>
            <a:ext cx="52476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Promote exclusive benefits to convert the 2,518 repeat buyers who aren't yet subscribers.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9505" y="2770823"/>
            <a:ext cx="740569" cy="7405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18684" y="2979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8518684" y="3470077"/>
            <a:ext cx="52476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Reward repeat buyers to strengthen the 80% loyal customer base and increase lifetime value.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37" y="4753928"/>
            <a:ext cx="740569" cy="7405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3215" y="4962168"/>
            <a:ext cx="29776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913215" y="5453182"/>
            <a:ext cx="52476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Balance promotional discounts with margin control, especially for the 5 discount-dependent products.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9505" y="4753928"/>
            <a:ext cx="740569" cy="7405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518684" y="496216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8518684" y="5453182"/>
            <a:ext cx="52476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 campaigns on Young Adults, express-shipping users, and top-rated products like Gloves and Sandals.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273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030260"/>
            <a:ext cx="2994065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3,900</a:t>
            </a:r>
            <a:endParaRPr lang="en-US" sz="6400" dirty="0"/>
          </a:p>
        </p:txBody>
      </p:sp>
      <p:sp>
        <p:nvSpPr>
          <p:cNvPr id="4" name="Text 2"/>
          <p:cNvSpPr/>
          <p:nvPr/>
        </p:nvSpPr>
        <p:spPr>
          <a:xfrm>
            <a:off x="989409" y="41533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644390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Transactions analyzed across all categories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166711" y="3030260"/>
            <a:ext cx="2994184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18</a:t>
            </a:r>
            <a:endParaRPr lang="en-US" sz="6400" dirty="0"/>
          </a:p>
        </p:txBody>
      </p:sp>
      <p:sp>
        <p:nvSpPr>
          <p:cNvPr id="7" name="Text 5"/>
          <p:cNvSpPr/>
          <p:nvPr/>
        </p:nvSpPr>
        <p:spPr>
          <a:xfrm>
            <a:off x="4292203" y="41533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Columns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4166711" y="4644390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 covering demographics and behavior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469505" y="3030260"/>
            <a:ext cx="2994065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50</a:t>
            </a:r>
            <a:endParaRPr lang="en-US" sz="6400" dirty="0"/>
          </a:p>
        </p:txBody>
      </p:sp>
      <p:sp>
        <p:nvSpPr>
          <p:cNvPr id="10" name="Text 8"/>
          <p:cNvSpPr/>
          <p:nvPr/>
        </p:nvSpPr>
        <p:spPr>
          <a:xfrm>
            <a:off x="7594878" y="41533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469505" y="4644390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Geographic distribution of customers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0772180" y="3030260"/>
            <a:ext cx="2994184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25</a:t>
            </a:r>
            <a:endParaRPr lang="en-US" sz="6400" dirty="0"/>
          </a:p>
        </p:txBody>
      </p:sp>
      <p:sp>
        <p:nvSpPr>
          <p:cNvPr id="13" name="Text 11"/>
          <p:cNvSpPr/>
          <p:nvPr/>
        </p:nvSpPr>
        <p:spPr>
          <a:xfrm>
            <a:off x="10897672" y="415337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772180" y="4644390"/>
            <a:ext cx="29941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Unique items purchased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57121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features include customer demographics, purchase details, shopping behavior patterns, and review ratings. Only 37 missing values found in Review Rating column.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61956"/>
            <a:ext cx="656760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Preparation Process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54150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930604"/>
            <a:ext cx="6327696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864037" y="3114913"/>
            <a:ext cx="34725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Loading &amp; Exploration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3605927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Imported dataset using pandas and analyzed structure with df.info() and summary statistics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438549" y="2541508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2930604"/>
            <a:ext cx="632781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7438549" y="3114913"/>
            <a:ext cx="28852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Missing Data Handling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438549" y="3605927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Imputed 37 missing Review Rating values using median rating by product category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4037" y="48279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217081"/>
            <a:ext cx="6327696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864037" y="54013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864037" y="5892403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Created age_group bins and purchase_frequency_days columns for deeper analysis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438549" y="48279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8549" y="5217081"/>
            <a:ext cx="6327815" cy="3048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7" name="Text 15"/>
          <p:cNvSpPr/>
          <p:nvPr/>
        </p:nvSpPr>
        <p:spPr>
          <a:xfrm>
            <a:off x="7438549" y="54013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438549" y="5892403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Connected to PostgreSQL and loaded cleaned data for SQL business analysis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896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Revenue by Gender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542699"/>
            <a:ext cx="7500461" cy="392275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9277" y="6495931"/>
            <a:ext cx="246817" cy="246817"/>
          </a:xfrm>
          <a:prstGeom prst="roundRect">
            <a:avLst>
              <a:gd name="adj" fmla="val 7410"/>
            </a:avLst>
          </a:prstGeom>
          <a:solidFill>
            <a:srgbClr val="004D36"/>
          </a:solidFill>
          <a:ln/>
        </p:spPr>
      </p:sp>
      <p:sp>
        <p:nvSpPr>
          <p:cNvPr id="5" name="Text 2"/>
          <p:cNvSpPr/>
          <p:nvPr/>
        </p:nvSpPr>
        <p:spPr>
          <a:xfrm>
            <a:off x="4047053" y="6495931"/>
            <a:ext cx="491014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Male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4690467" y="6495931"/>
            <a:ext cx="246817" cy="246817"/>
          </a:xfrm>
          <a:prstGeom prst="roundRect">
            <a:avLst>
              <a:gd name="adj" fmla="val 7410"/>
            </a:avLst>
          </a:prstGeom>
          <a:solidFill>
            <a:srgbClr val="1AFFBC"/>
          </a:solidFill>
          <a:ln/>
        </p:spPr>
      </p:sp>
      <p:sp>
        <p:nvSpPr>
          <p:cNvPr id="7" name="Text 4"/>
          <p:cNvSpPr/>
          <p:nvPr/>
        </p:nvSpPr>
        <p:spPr>
          <a:xfrm>
            <a:off x="4998244" y="6495931"/>
            <a:ext cx="780455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Female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974336" y="2511862"/>
            <a:ext cx="4786193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Male Customers Drive Revenue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8974336" y="3170158"/>
            <a:ext cx="47995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Male customers generated $157,890 in total revenue compared to $75,191 from female customers—representing 68% of total sales.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974336" y="4577477"/>
            <a:ext cx="47995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significant gap suggests opportunities for targeted marketing to female demographics.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108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981087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9810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4628" y="3833932"/>
            <a:ext cx="7043023" cy="662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Spending Insights</a:t>
            </a:r>
            <a:endParaRPr lang="en-US" sz="4150" dirty="0"/>
          </a:p>
        </p:txBody>
      </p:sp>
      <p:sp>
        <p:nvSpPr>
          <p:cNvPr id="6" name="Shape 2"/>
          <p:cNvSpPr/>
          <p:nvPr/>
        </p:nvSpPr>
        <p:spPr>
          <a:xfrm>
            <a:off x="834628" y="4853940"/>
            <a:ext cx="4161353" cy="2522815"/>
          </a:xfrm>
          <a:prstGeom prst="roundRect">
            <a:avLst>
              <a:gd name="adj" fmla="val 141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95970" y="5115282"/>
            <a:ext cx="3306842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High-Value Discount Users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095970" y="5589508"/>
            <a:ext cx="3638669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839 customers used discounts but still spent above average ($59.76), indicating price-conscious yet high-spending segments.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5234464" y="4853940"/>
            <a:ext cx="4161353" cy="2522815"/>
          </a:xfrm>
          <a:prstGeom prst="roundRect">
            <a:avLst>
              <a:gd name="adj" fmla="val 141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495806" y="5115282"/>
            <a:ext cx="269521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Shipping Preferences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495806" y="5589508"/>
            <a:ext cx="3638669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Express shipping customers spend $60.48 on average vs. $58.46 for Standard—a 3.5% premium for faster delivery.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9634299" y="4853940"/>
            <a:ext cx="4161473" cy="2522815"/>
          </a:xfrm>
          <a:prstGeom prst="roundRect">
            <a:avLst>
              <a:gd name="adj" fmla="val 141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95642" y="5115282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Subscription Impact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9895642" y="5589508"/>
            <a:ext cx="3638788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Subscribers and non-subscribers show similar average spend ($59.49 vs. $59.87), but non-subscribers drive 73% of total revenue.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2023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Top-Rated Products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223135"/>
            <a:ext cx="3269337" cy="308610"/>
          </a:xfrm>
          <a:prstGeom prst="roundRect">
            <a:avLst>
              <a:gd name="adj" fmla="val 12000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4037" y="2223135"/>
            <a:ext cx="2517338" cy="308610"/>
          </a:xfrm>
          <a:prstGeom prst="roundRect">
            <a:avLst>
              <a:gd name="adj" fmla="val 120000"/>
            </a:avLst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4318516" y="2223135"/>
            <a:ext cx="64055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77%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4037" y="28402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Gloves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3331250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Highest average rating at 3.86 out of 5.0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67682" y="2223135"/>
            <a:ext cx="3269337" cy="308610"/>
          </a:xfrm>
          <a:prstGeom prst="roundRect">
            <a:avLst>
              <a:gd name="adj" fmla="val 12000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67682" y="2223135"/>
            <a:ext cx="2517338" cy="308610"/>
          </a:xfrm>
          <a:prstGeom prst="roundRect">
            <a:avLst>
              <a:gd name="adj" fmla="val 120000"/>
            </a:avLst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8722162" y="2223135"/>
            <a:ext cx="64055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77%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267682" y="28402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Sandals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5267682" y="3331250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performance with 3.84 rating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71328" y="2223135"/>
            <a:ext cx="3277910" cy="308610"/>
          </a:xfrm>
          <a:prstGeom prst="roundRect">
            <a:avLst>
              <a:gd name="adj" fmla="val 12000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1328" y="2223135"/>
            <a:ext cx="2491145" cy="308610"/>
          </a:xfrm>
          <a:prstGeom prst="roundRect">
            <a:avLst>
              <a:gd name="adj" fmla="val 120000"/>
            </a:avLst>
          </a:prstGeom>
          <a:solidFill>
            <a:srgbClr val="37A7E7"/>
          </a:solidFill>
          <a:ln/>
        </p:spPr>
      </p:sp>
      <p:sp>
        <p:nvSpPr>
          <p:cNvPr id="15" name="Text 13"/>
          <p:cNvSpPr/>
          <p:nvPr/>
        </p:nvSpPr>
        <p:spPr>
          <a:xfrm>
            <a:off x="13134380" y="2223135"/>
            <a:ext cx="63198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76%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9671328" y="28402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Boots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9671328" y="3331250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Solid customer satisfaction at 3.82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864037" y="4738449"/>
            <a:ext cx="3277910" cy="308610"/>
          </a:xfrm>
          <a:prstGeom prst="roundRect">
            <a:avLst>
              <a:gd name="adj" fmla="val 120000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64037" y="4738449"/>
            <a:ext cx="2491145" cy="308610"/>
          </a:xfrm>
          <a:prstGeom prst="roundRect">
            <a:avLst>
              <a:gd name="adj" fmla="val 120000"/>
            </a:avLst>
          </a:prstGeom>
          <a:solidFill>
            <a:srgbClr val="091231"/>
          </a:solidFill>
          <a:ln/>
        </p:spPr>
      </p:sp>
      <p:sp>
        <p:nvSpPr>
          <p:cNvPr id="20" name="Text 18"/>
          <p:cNvSpPr/>
          <p:nvPr/>
        </p:nvSpPr>
        <p:spPr>
          <a:xfrm>
            <a:off x="4327088" y="4738449"/>
            <a:ext cx="63198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76%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864037" y="535555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Hat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864037" y="5846564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Consistent quality with 3.80 rating</a:t>
            </a:r>
            <a:endParaRPr lang="en-US" sz="1900" dirty="0"/>
          </a:p>
        </p:txBody>
      </p:sp>
      <p:sp>
        <p:nvSpPr>
          <p:cNvPr id="23" name="Shape 21"/>
          <p:cNvSpPr/>
          <p:nvPr/>
        </p:nvSpPr>
        <p:spPr>
          <a:xfrm>
            <a:off x="5267682" y="4738449"/>
            <a:ext cx="3277910" cy="308610"/>
          </a:xfrm>
          <a:prstGeom prst="roundRect">
            <a:avLst>
              <a:gd name="adj" fmla="val 12000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267682" y="4738449"/>
            <a:ext cx="2491145" cy="308610"/>
          </a:xfrm>
          <a:prstGeom prst="roundRect">
            <a:avLst>
              <a:gd name="adj" fmla="val 120000"/>
            </a:avLst>
          </a:prstGeom>
          <a:solidFill>
            <a:srgbClr val="16FFBB"/>
          </a:solidFill>
          <a:ln/>
        </p:spPr>
      </p:sp>
      <p:sp>
        <p:nvSpPr>
          <p:cNvPr id="25" name="Text 23"/>
          <p:cNvSpPr/>
          <p:nvPr/>
        </p:nvSpPr>
        <p:spPr>
          <a:xfrm>
            <a:off x="8730734" y="4738449"/>
            <a:ext cx="63198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76%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5267682" y="535555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Skirt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5267682" y="5846564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Rounds out top 5 at 3.78 rating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864037" y="651926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products demonstrate consistent quality and customer satisfaction, making them ideal for promotional campaigns and inventory prioritization.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604957"/>
            <a:ext cx="7667149" cy="611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Segmentation Analysis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2740" y="1793319"/>
            <a:ext cx="2071330" cy="60650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3683" y="2010608"/>
            <a:ext cx="309324" cy="30932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015" y="2454712"/>
            <a:ext cx="4142661" cy="606504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3564" y="2603302"/>
            <a:ext cx="309324" cy="309324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410" y="3116104"/>
            <a:ext cx="6213991" cy="606504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3683" y="3264694"/>
            <a:ext cx="309324" cy="309324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769977" y="3942517"/>
            <a:ext cx="439936" cy="439936"/>
          </a:xfrm>
          <a:prstGeom prst="roundRect">
            <a:avLst>
              <a:gd name="adj" fmla="val 7501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668" y="4040148"/>
            <a:ext cx="244435" cy="244435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1429822" y="3990618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New</a:t>
            </a:r>
            <a:endParaRPr lang="en-US" sz="1900" dirty="0"/>
          </a:p>
        </p:txBody>
      </p:sp>
      <p:sp>
        <p:nvSpPr>
          <p:cNvPr id="12" name="Text 3"/>
          <p:cNvSpPr/>
          <p:nvPr/>
        </p:nvSpPr>
        <p:spPr>
          <a:xfrm>
            <a:off x="1429822" y="4516041"/>
            <a:ext cx="56170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83 customers</a:t>
            </a:r>
            <a:endParaRPr lang="en-US" sz="1700" dirty="0"/>
          </a:p>
        </p:txBody>
      </p:sp>
      <p:sp>
        <p:nvSpPr>
          <p:cNvPr id="13" name="Shape 4"/>
          <p:cNvSpPr/>
          <p:nvPr/>
        </p:nvSpPr>
        <p:spPr>
          <a:xfrm>
            <a:off x="769977" y="5197912"/>
            <a:ext cx="439936" cy="439936"/>
          </a:xfrm>
          <a:prstGeom prst="roundRect">
            <a:avLst>
              <a:gd name="adj" fmla="val 7501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7668" y="5295543"/>
            <a:ext cx="244435" cy="244435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429822" y="5246013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Returning</a:t>
            </a:r>
            <a:endParaRPr lang="en-US" sz="1900" dirty="0"/>
          </a:p>
        </p:txBody>
      </p:sp>
      <p:sp>
        <p:nvSpPr>
          <p:cNvPr id="16" name="Text 6"/>
          <p:cNvSpPr/>
          <p:nvPr/>
        </p:nvSpPr>
        <p:spPr>
          <a:xfrm>
            <a:off x="1429822" y="5771436"/>
            <a:ext cx="56170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701 customers</a:t>
            </a:r>
            <a:endParaRPr lang="en-US" sz="1700" dirty="0"/>
          </a:p>
        </p:txBody>
      </p:sp>
      <p:sp>
        <p:nvSpPr>
          <p:cNvPr id="17" name="Shape 7"/>
          <p:cNvSpPr/>
          <p:nvPr/>
        </p:nvSpPr>
        <p:spPr>
          <a:xfrm>
            <a:off x="769977" y="6453307"/>
            <a:ext cx="439936" cy="439936"/>
          </a:xfrm>
          <a:prstGeom prst="roundRect">
            <a:avLst>
              <a:gd name="adj" fmla="val 75011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7668" y="6550938"/>
            <a:ext cx="244435" cy="244435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429822" y="6501408"/>
            <a:ext cx="2444353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Loyal</a:t>
            </a:r>
            <a:endParaRPr lang="en-US" sz="1900" dirty="0"/>
          </a:p>
        </p:txBody>
      </p:sp>
      <p:sp>
        <p:nvSpPr>
          <p:cNvPr id="20" name="Text 9"/>
          <p:cNvSpPr/>
          <p:nvPr/>
        </p:nvSpPr>
        <p:spPr>
          <a:xfrm>
            <a:off x="1429822" y="7026831"/>
            <a:ext cx="56170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3,116 customers</a:t>
            </a:r>
            <a:endParaRPr lang="en-US" sz="1700" dirty="0"/>
          </a:p>
        </p:txBody>
      </p:sp>
      <p:sp>
        <p:nvSpPr>
          <p:cNvPr id="21" name="Text 10"/>
          <p:cNvSpPr/>
          <p:nvPr/>
        </p:nvSpPr>
        <p:spPr>
          <a:xfrm>
            <a:off x="7591187" y="1765816"/>
            <a:ext cx="293322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Loyalty Dominates</a:t>
            </a:r>
            <a:endParaRPr lang="en-US" sz="2300" dirty="0"/>
          </a:p>
        </p:txBody>
      </p:sp>
      <p:sp>
        <p:nvSpPr>
          <p:cNvPr id="22" name="Text 11"/>
          <p:cNvSpPr/>
          <p:nvPr/>
        </p:nvSpPr>
        <p:spPr>
          <a:xfrm>
            <a:off x="7591187" y="2352437"/>
            <a:ext cx="627685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80% of customers are classified as Loyal based on purchase history, indicating strong retention.</a:t>
            </a:r>
            <a:endParaRPr lang="en-US" sz="1700" dirty="0"/>
          </a:p>
        </p:txBody>
      </p:sp>
      <p:sp>
        <p:nvSpPr>
          <p:cNvPr id="23" name="Text 12"/>
          <p:cNvSpPr/>
          <p:nvPr/>
        </p:nvSpPr>
        <p:spPr>
          <a:xfrm>
            <a:off x="7591187" y="3254216"/>
            <a:ext cx="627685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Among repeat buyers (5+ purchases), 958 are subscribers while 2,518 are not—suggesting untapped subscription potential.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14400"/>
            <a:ext cx="782097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Discount-Dependent Products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464237"/>
            <a:ext cx="4136231" cy="1780580"/>
          </a:xfrm>
          <a:prstGeom prst="roundRect">
            <a:avLst>
              <a:gd name="adj" fmla="val 821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64037" y="243375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5" name="Shape 3"/>
          <p:cNvSpPr/>
          <p:nvPr/>
        </p:nvSpPr>
        <p:spPr>
          <a:xfrm>
            <a:off x="2561868" y="2093952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2784038" y="2279094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141333" y="30814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141333" y="3572470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50% of purchases used discounts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7084" y="2464237"/>
            <a:ext cx="4136231" cy="1780580"/>
          </a:xfrm>
          <a:prstGeom prst="roundRect">
            <a:avLst>
              <a:gd name="adj" fmla="val 821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47084" y="243375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1" name="Shape 9"/>
          <p:cNvSpPr/>
          <p:nvPr/>
        </p:nvSpPr>
        <p:spPr>
          <a:xfrm>
            <a:off x="6944916" y="2093952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sp>
        <p:nvSpPr>
          <p:cNvPr id="12" name="Text 10"/>
          <p:cNvSpPr/>
          <p:nvPr/>
        </p:nvSpPr>
        <p:spPr>
          <a:xfrm>
            <a:off x="7167086" y="2279094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5524381" y="30814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Sneakers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5524381" y="3572470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49.66% discount rate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9630132" y="2464237"/>
            <a:ext cx="4136231" cy="1780580"/>
          </a:xfrm>
          <a:prstGeom prst="roundRect">
            <a:avLst>
              <a:gd name="adj" fmla="val 821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30132" y="2433757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27963" y="2093952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sp>
        <p:nvSpPr>
          <p:cNvPr id="18" name="Text 16"/>
          <p:cNvSpPr/>
          <p:nvPr/>
        </p:nvSpPr>
        <p:spPr>
          <a:xfrm>
            <a:off x="11550134" y="2279094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9907429" y="30814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Coat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9907429" y="3572470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49.07% discount rate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864037" y="4861917"/>
            <a:ext cx="6327696" cy="1780580"/>
          </a:xfrm>
          <a:prstGeom prst="roundRect">
            <a:avLst>
              <a:gd name="adj" fmla="val 821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64037" y="4831437"/>
            <a:ext cx="6327696" cy="121920"/>
          </a:xfrm>
          <a:prstGeom prst="roundRect">
            <a:avLst>
              <a:gd name="adj" fmla="val 303750"/>
            </a:avLst>
          </a:prstGeom>
          <a:solidFill>
            <a:srgbClr val="091231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600" y="4491633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sp>
        <p:nvSpPr>
          <p:cNvPr id="24" name="Text 22"/>
          <p:cNvSpPr/>
          <p:nvPr/>
        </p:nvSpPr>
        <p:spPr>
          <a:xfrm>
            <a:off x="3879771" y="4676775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00" dirty="0"/>
          </a:p>
        </p:txBody>
      </p:sp>
      <p:sp>
        <p:nvSpPr>
          <p:cNvPr id="25" name="Text 23"/>
          <p:cNvSpPr/>
          <p:nvPr/>
        </p:nvSpPr>
        <p:spPr>
          <a:xfrm>
            <a:off x="1141333" y="54791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Sweater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141333" y="5970151"/>
            <a:ext cx="57731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48.17% discount rate</a:t>
            </a:r>
            <a:endParaRPr lang="en-US" sz="1900" dirty="0"/>
          </a:p>
        </p:txBody>
      </p:sp>
      <p:sp>
        <p:nvSpPr>
          <p:cNvPr id="27" name="Shape 25"/>
          <p:cNvSpPr/>
          <p:nvPr/>
        </p:nvSpPr>
        <p:spPr>
          <a:xfrm>
            <a:off x="7438549" y="4861917"/>
            <a:ext cx="6327815" cy="1780580"/>
          </a:xfrm>
          <a:prstGeom prst="roundRect">
            <a:avLst>
              <a:gd name="adj" fmla="val 821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38549" y="4831437"/>
            <a:ext cx="6327815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32112" y="4491633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sp>
        <p:nvSpPr>
          <p:cNvPr id="30" name="Text 28"/>
          <p:cNvSpPr/>
          <p:nvPr/>
        </p:nvSpPr>
        <p:spPr>
          <a:xfrm>
            <a:off x="10454283" y="4676775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2300" dirty="0"/>
          </a:p>
        </p:txBody>
      </p:sp>
      <p:sp>
        <p:nvSpPr>
          <p:cNvPr id="31" name="Text 29"/>
          <p:cNvSpPr/>
          <p:nvPr/>
        </p:nvSpPr>
        <p:spPr>
          <a:xfrm>
            <a:off x="7715845" y="54791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Pants</a:t>
            </a:r>
            <a:endParaRPr lang="en-US" sz="2150" dirty="0"/>
          </a:p>
        </p:txBody>
      </p:sp>
      <p:sp>
        <p:nvSpPr>
          <p:cNvPr id="32" name="Text 30"/>
          <p:cNvSpPr/>
          <p:nvPr/>
        </p:nvSpPr>
        <p:spPr>
          <a:xfrm>
            <a:off x="7715845" y="5970151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47.37% discount rate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864037" y="69201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products rely heavily on discounts to drive sales. Review pricing strategy to balance volume with profit margins.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3825954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Revenue by Age Group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881" y="1234202"/>
            <a:ext cx="13482638" cy="7550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3881" y="8968859"/>
            <a:ext cx="1348263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Young Adults lead revenue generation at $62,143, followed closely by Middle-aged customers. Revenue distribution is relatively balanced across age groups, suggesting broad market appeal.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2025-10-30T06:24:40Z</dcterms:created>
  <dcterms:modified xsi:type="dcterms:W3CDTF">2025-10-30T06:24:40Z</dcterms:modified>
</cp:coreProperties>
</file>